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317" r:id="rId2"/>
    <p:sldId id="318" r:id="rId3"/>
    <p:sldId id="342" r:id="rId4"/>
    <p:sldId id="283" r:id="rId5"/>
    <p:sldId id="256" r:id="rId6"/>
    <p:sldId id="257" r:id="rId7"/>
    <p:sldId id="258" r:id="rId8"/>
    <p:sldId id="259" r:id="rId9"/>
    <p:sldId id="286" r:id="rId10"/>
    <p:sldId id="260" r:id="rId11"/>
    <p:sldId id="261" r:id="rId12"/>
    <p:sldId id="288" r:id="rId13"/>
    <p:sldId id="263" r:id="rId14"/>
    <p:sldId id="296" r:id="rId15"/>
    <p:sldId id="269" r:id="rId16"/>
    <p:sldId id="276" r:id="rId17"/>
    <p:sldId id="265" r:id="rId18"/>
    <p:sldId id="271" r:id="rId19"/>
    <p:sldId id="278" r:id="rId20"/>
    <p:sldId id="270" r:id="rId21"/>
    <p:sldId id="272" r:id="rId22"/>
    <p:sldId id="273" r:id="rId23"/>
    <p:sldId id="274" r:id="rId24"/>
    <p:sldId id="279" r:id="rId25"/>
    <p:sldId id="266" r:id="rId26"/>
    <p:sldId id="301" r:id="rId27"/>
    <p:sldId id="300" r:id="rId28"/>
    <p:sldId id="267" r:id="rId2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84" autoAdjust="0"/>
  </p:normalViewPr>
  <p:slideViewPr>
    <p:cSldViewPr>
      <p:cViewPr varScale="1">
        <p:scale>
          <a:sx n="79" d="100"/>
          <a:sy n="79" d="100"/>
        </p:scale>
        <p:origin x="17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2859C97D-3D1E-453C-80D8-14752378DFC0}" type="datetimeFigureOut">
              <a:rPr lang="en-US" smtClean="0"/>
              <a:t>1/13/2024</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8BCE9EE8-ED3A-450C-9EDE-D90D26C4CF17}" type="slidenum">
              <a:rPr lang="en-US" smtClean="0"/>
              <a:t>‹#›</a:t>
            </a:fld>
            <a:endParaRPr lang="en-US"/>
          </a:p>
        </p:txBody>
      </p:sp>
    </p:spTree>
    <p:extLst>
      <p:ext uri="{BB962C8B-B14F-4D97-AF65-F5344CB8AC3E}">
        <p14:creationId xmlns:p14="http://schemas.microsoft.com/office/powerpoint/2010/main" val="39377364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61B42B-0981-44B6-B0B9-02FD692FAF5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80DA-9E84-437D-8B32-D73C8EB264E9}" type="slidenum">
              <a:rPr lang="en-US" smtClean="0"/>
              <a:t>‹#›</a:t>
            </a:fld>
            <a:endParaRPr lang="en-US"/>
          </a:p>
        </p:txBody>
      </p:sp>
    </p:spTree>
    <p:extLst>
      <p:ext uri="{BB962C8B-B14F-4D97-AF65-F5344CB8AC3E}">
        <p14:creationId xmlns:p14="http://schemas.microsoft.com/office/powerpoint/2010/main" val="3581877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61B42B-0981-44B6-B0B9-02FD692FAF5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80DA-9E84-437D-8B32-D73C8EB264E9}" type="slidenum">
              <a:rPr lang="en-US" smtClean="0"/>
              <a:t>‹#›</a:t>
            </a:fld>
            <a:endParaRPr lang="en-US"/>
          </a:p>
        </p:txBody>
      </p:sp>
    </p:spTree>
    <p:extLst>
      <p:ext uri="{BB962C8B-B14F-4D97-AF65-F5344CB8AC3E}">
        <p14:creationId xmlns:p14="http://schemas.microsoft.com/office/powerpoint/2010/main" val="137880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61B42B-0981-44B6-B0B9-02FD692FAF5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80DA-9E84-437D-8B32-D73C8EB264E9}" type="slidenum">
              <a:rPr lang="en-US" smtClean="0"/>
              <a:t>‹#›</a:t>
            </a:fld>
            <a:endParaRPr lang="en-US"/>
          </a:p>
        </p:txBody>
      </p:sp>
    </p:spTree>
    <p:extLst>
      <p:ext uri="{BB962C8B-B14F-4D97-AF65-F5344CB8AC3E}">
        <p14:creationId xmlns:p14="http://schemas.microsoft.com/office/powerpoint/2010/main" val="1964641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61B42B-0981-44B6-B0B9-02FD692FAF5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80DA-9E84-437D-8B32-D73C8EB264E9}" type="slidenum">
              <a:rPr lang="en-US" smtClean="0"/>
              <a:t>‹#›</a:t>
            </a:fld>
            <a:endParaRPr lang="en-US"/>
          </a:p>
        </p:txBody>
      </p:sp>
    </p:spTree>
    <p:extLst>
      <p:ext uri="{BB962C8B-B14F-4D97-AF65-F5344CB8AC3E}">
        <p14:creationId xmlns:p14="http://schemas.microsoft.com/office/powerpoint/2010/main" val="1918770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61B42B-0981-44B6-B0B9-02FD692FAF56}"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180DA-9E84-437D-8B32-D73C8EB264E9}" type="slidenum">
              <a:rPr lang="en-US" smtClean="0"/>
              <a:t>‹#›</a:t>
            </a:fld>
            <a:endParaRPr lang="en-US"/>
          </a:p>
        </p:txBody>
      </p:sp>
    </p:spTree>
    <p:extLst>
      <p:ext uri="{BB962C8B-B14F-4D97-AF65-F5344CB8AC3E}">
        <p14:creationId xmlns:p14="http://schemas.microsoft.com/office/powerpoint/2010/main" val="207353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61B42B-0981-44B6-B0B9-02FD692FAF56}"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180DA-9E84-437D-8B32-D73C8EB264E9}" type="slidenum">
              <a:rPr lang="en-US" smtClean="0"/>
              <a:t>‹#›</a:t>
            </a:fld>
            <a:endParaRPr lang="en-US"/>
          </a:p>
        </p:txBody>
      </p:sp>
    </p:spTree>
    <p:extLst>
      <p:ext uri="{BB962C8B-B14F-4D97-AF65-F5344CB8AC3E}">
        <p14:creationId xmlns:p14="http://schemas.microsoft.com/office/powerpoint/2010/main" val="27108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61B42B-0981-44B6-B0B9-02FD692FAF56}" type="datetimeFigureOut">
              <a:rPr lang="en-US" smtClean="0"/>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B180DA-9E84-437D-8B32-D73C8EB264E9}" type="slidenum">
              <a:rPr lang="en-US" smtClean="0"/>
              <a:t>‹#›</a:t>
            </a:fld>
            <a:endParaRPr lang="en-US"/>
          </a:p>
        </p:txBody>
      </p:sp>
    </p:spTree>
    <p:extLst>
      <p:ext uri="{BB962C8B-B14F-4D97-AF65-F5344CB8AC3E}">
        <p14:creationId xmlns:p14="http://schemas.microsoft.com/office/powerpoint/2010/main" val="1659941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61B42B-0981-44B6-B0B9-02FD692FAF56}" type="datetimeFigureOut">
              <a:rPr lang="en-US" smtClean="0"/>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B180DA-9E84-437D-8B32-D73C8EB264E9}" type="slidenum">
              <a:rPr lang="en-US" smtClean="0"/>
              <a:t>‹#›</a:t>
            </a:fld>
            <a:endParaRPr lang="en-US"/>
          </a:p>
        </p:txBody>
      </p:sp>
    </p:spTree>
    <p:extLst>
      <p:ext uri="{BB962C8B-B14F-4D97-AF65-F5344CB8AC3E}">
        <p14:creationId xmlns:p14="http://schemas.microsoft.com/office/powerpoint/2010/main" val="1671600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1B42B-0981-44B6-B0B9-02FD692FAF56}"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B180DA-9E84-437D-8B32-D73C8EB264E9}" type="slidenum">
              <a:rPr lang="en-US" smtClean="0"/>
              <a:t>‹#›</a:t>
            </a:fld>
            <a:endParaRPr lang="en-US"/>
          </a:p>
        </p:txBody>
      </p:sp>
    </p:spTree>
    <p:extLst>
      <p:ext uri="{BB962C8B-B14F-4D97-AF65-F5344CB8AC3E}">
        <p14:creationId xmlns:p14="http://schemas.microsoft.com/office/powerpoint/2010/main" val="134751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61B42B-0981-44B6-B0B9-02FD692FAF56}"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180DA-9E84-437D-8B32-D73C8EB264E9}" type="slidenum">
              <a:rPr lang="en-US" smtClean="0"/>
              <a:t>‹#›</a:t>
            </a:fld>
            <a:endParaRPr lang="en-US"/>
          </a:p>
        </p:txBody>
      </p:sp>
    </p:spTree>
    <p:extLst>
      <p:ext uri="{BB962C8B-B14F-4D97-AF65-F5344CB8AC3E}">
        <p14:creationId xmlns:p14="http://schemas.microsoft.com/office/powerpoint/2010/main" val="57365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61B42B-0981-44B6-B0B9-02FD692FAF56}"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180DA-9E84-437D-8B32-D73C8EB264E9}" type="slidenum">
              <a:rPr lang="en-US" smtClean="0"/>
              <a:t>‹#›</a:t>
            </a:fld>
            <a:endParaRPr lang="en-US"/>
          </a:p>
        </p:txBody>
      </p:sp>
    </p:spTree>
    <p:extLst>
      <p:ext uri="{BB962C8B-B14F-4D97-AF65-F5344CB8AC3E}">
        <p14:creationId xmlns:p14="http://schemas.microsoft.com/office/powerpoint/2010/main" val="3440456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1B42B-0981-44B6-B0B9-02FD692FAF56}" type="datetimeFigureOut">
              <a:rPr lang="en-US" smtClean="0"/>
              <a:t>1/13/2024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180DA-9E84-437D-8B32-D73C8EB264E9}" type="slidenum">
              <a:rPr lang="en-US" smtClean="0"/>
              <a:t>‹#›</a:t>
            </a:fld>
            <a:endParaRPr lang="en-US"/>
          </a:p>
        </p:txBody>
      </p:sp>
    </p:spTree>
    <p:extLst>
      <p:ext uri="{BB962C8B-B14F-4D97-AF65-F5344CB8AC3E}">
        <p14:creationId xmlns:p14="http://schemas.microsoft.com/office/powerpoint/2010/main" val="2567501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cy/url?sa=i&amp;rct=j&amp;q=&amp;esrc=s&amp;source=images&amp;cd=&amp;cad=rja&amp;uact=8&amp;ved=0ahUKEwjpqom0_-3KAhUpYpoKHakuDUMQjRwIBw&amp;url=http://www.must.com.cy/index.php?pageaction=kat&amp;modid=1&amp;artid=29054&amp;psig=AFQjCNGKRghzuSlemvowoIx8CQ0dcBEr4Q&amp;ust=145522080604680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mixanitouxronou.gr/giati-i-amerikani-apokaloun-tous-anoitous-anthropous-ntonto-i-istoria-me-ta-akaka-poulia-pou-afanistikan-apo-tous-ollandous-apikous-epidi-den-ixeran-ti-tha-pi-apili/"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google.com.cy/url?sa=i&amp;rct=j&amp;q=&amp;esrc=s&amp;source=images&amp;cd=&amp;cad=rja&amp;uact=8&amp;ved=0ahUKEwj9k_Thr-_KAhUDCpoKHbjAAv8QjRwIBw&amp;url=http://www.athinorama.gr/child/article/apo_tin_eksafanisi_ton_eidon_sto_toy_stories_2_ektheseis_gia_oli_tin_oikogeneia_ston_elliniko_kosmo-2503800.html&amp;psig=AFQjCNH9qP00KEi2WAwGTduXJD1PjRIXyA&amp;ust=1455268490804445"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l.wikipedia.org/wiki/%CE%A0%CE%BF%CF%85%CE%BB%CE%AF" TargetMode="External"/><Relationship Id="rId2" Type="http://schemas.openxmlformats.org/officeDocument/2006/relationships/hyperlink" Target="https://el.wikipedia.org/wiki/%CE%95%CE%BD%CE%B4%CE%B7%CE%BC%CE%B9%CE%BA%CF%8C_%CE%B5%CE%AF%CE%B4%CE%BF%CF%82" TargetMode="External"/><Relationship Id="rId1" Type="http://schemas.openxmlformats.org/officeDocument/2006/relationships/slideLayout" Target="../slideLayouts/slideLayout2.xml"/><Relationship Id="rId6" Type="http://schemas.openxmlformats.org/officeDocument/2006/relationships/hyperlink" Target="https://el.wikipedia.org/wiki/%CE%A0%CE%B5%CF%81%CE%B9%CF%83%CF%84%CE%AD%CF%81%CE%B9" TargetMode="External"/><Relationship Id="rId5" Type="http://schemas.openxmlformats.org/officeDocument/2006/relationships/hyperlink" Target="https://el.wikipedia.org/wiki/%CE%9C%CE%B1%CF%85%CF%81%CE%AF%CE%BA%CE%B9%CE%BF%CF%82_(%CE%BA%CF%81%CE%AC%CF%84%CE%BF%CF%82)" TargetMode="External"/><Relationship Id="rId4" Type="http://schemas.openxmlformats.org/officeDocument/2006/relationships/hyperlink" Target="https://el.wikipedia.org/wiki/%CE%99%CE%BD%CE%B4%CE%B9%CE%BA%CF%8C%CF%82_%CE%A9%CE%BA%CE%B5%CE%B1%CE%BD%CF%8C%CF%8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cy/url?sa=i&amp;rct=j&amp;q=&amp;esrc=s&amp;source=images&amp;cd=&amp;cad=rja&amp;uact=8&amp;ved=0ahUKEwjpqom0_-3KAhUpYpoKHakuDUMQjRwIBw&amp;url=http://www.versustravel.gr/things-to-do/%CE%BC%CE%B1%CF%85%CF%81%CE%AF%CE%BA%CE%B9%CE%BF%CF%82-%CF%83%CF%84%CE%BF-%CE%BD%CE%B7%CF%83%CE%AF-%CF%84%CF%89%CE%BD-%CE%B5%CE%BB%CE%B1%CF%86%CE%B9%CF%8E%CE%BD-2/&amp;psig=AFQjCNGKRghzuSlemvowoIx8CQ0dcBEr4Q&amp;ust=1455220806046806"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Μου αρέσει πολύ αυτή η εικόνα!!!</a:t>
            </a:r>
            <a:br>
              <a:rPr lang="el-GR" sz="4000" dirty="0"/>
            </a:br>
            <a:r>
              <a:rPr lang="el-GR" sz="4000" dirty="0">
                <a:solidFill>
                  <a:srgbClr val="FF0000"/>
                </a:solidFill>
              </a:rPr>
              <a:t>Σας λέει κάτι για μένα;</a:t>
            </a:r>
            <a:endParaRPr lang="en-US"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848872" cy="52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3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Αυτό είναι το </a:t>
            </a:r>
            <a:r>
              <a:rPr lang="el-GR" b="1" dirty="0" err="1"/>
              <a:t>Ντόντο</a:t>
            </a:r>
            <a:r>
              <a:rPr lang="el-GR" b="1" dirty="0"/>
              <a:t>! Εξαφανίστηκε το 1681…</a:t>
            </a:r>
            <a:endParaRPr lang="en-US" b="1"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1379390"/>
            <a:ext cx="4419600" cy="4792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2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Το γεγονός αυτό μου προκάλεσε …</a:t>
            </a:r>
            <a:endParaRPr lang="en-US" b="1" dirty="0"/>
          </a:p>
        </p:txBody>
      </p:sp>
      <p:sp>
        <p:nvSpPr>
          <p:cNvPr id="4" name="Θέση περιεχομένου 3"/>
          <p:cNvSpPr>
            <a:spLocks noGrp="1"/>
          </p:cNvSpPr>
          <p:nvPr>
            <p:ph idx="1"/>
          </p:nvPr>
        </p:nvSpPr>
        <p:spPr/>
        <p:txBody>
          <a:bodyPr/>
          <a:lstStyle/>
          <a:p>
            <a:endParaRPr lang="en-US" dirty="0"/>
          </a:p>
        </p:txBody>
      </p:sp>
      <p:pic>
        <p:nvPicPr>
          <p:cNvPr id="2052" name="Picture 4" descr="http://prwtokoudouni.weebly.com/uploads/2/1/5/3/21535154/9705702_1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50" y="1524000"/>
            <a:ext cx="9384275" cy="61722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133600" y="5562600"/>
            <a:ext cx="1066800" cy="213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Ορθογώνιο 5"/>
          <p:cNvSpPr/>
          <p:nvPr/>
        </p:nvSpPr>
        <p:spPr>
          <a:xfrm>
            <a:off x="7162801" y="5562600"/>
            <a:ext cx="1101968" cy="213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ρθογώνιο 6"/>
          <p:cNvSpPr/>
          <p:nvPr/>
        </p:nvSpPr>
        <p:spPr>
          <a:xfrm>
            <a:off x="0" y="1676400"/>
            <a:ext cx="914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Ορθογώνιο 7"/>
          <p:cNvSpPr/>
          <p:nvPr/>
        </p:nvSpPr>
        <p:spPr>
          <a:xfrm>
            <a:off x="11723" y="1828800"/>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Ορθογώνιο 8"/>
          <p:cNvSpPr/>
          <p:nvPr/>
        </p:nvSpPr>
        <p:spPr>
          <a:xfrm>
            <a:off x="4876800" y="1676400"/>
            <a:ext cx="1143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Ορθογώνιο 9"/>
          <p:cNvSpPr/>
          <p:nvPr/>
        </p:nvSpPr>
        <p:spPr>
          <a:xfrm>
            <a:off x="1084385" y="3331552"/>
            <a:ext cx="990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Ορθογώνιο 12"/>
          <p:cNvSpPr/>
          <p:nvPr/>
        </p:nvSpPr>
        <p:spPr>
          <a:xfrm>
            <a:off x="3124200" y="3352800"/>
            <a:ext cx="990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Ορθογώνιο 13"/>
          <p:cNvSpPr/>
          <p:nvPr/>
        </p:nvSpPr>
        <p:spPr>
          <a:xfrm>
            <a:off x="3124200" y="5562600"/>
            <a:ext cx="990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Ορθογώνιο 14"/>
          <p:cNvSpPr/>
          <p:nvPr/>
        </p:nvSpPr>
        <p:spPr>
          <a:xfrm>
            <a:off x="1119554" y="5562600"/>
            <a:ext cx="990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Ορθογώνιο 10"/>
          <p:cNvSpPr/>
          <p:nvPr/>
        </p:nvSpPr>
        <p:spPr>
          <a:xfrm>
            <a:off x="1828800" y="5867400"/>
            <a:ext cx="4572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Ορθογώνιο 11"/>
          <p:cNvSpPr/>
          <p:nvPr/>
        </p:nvSpPr>
        <p:spPr>
          <a:xfrm>
            <a:off x="6019800" y="5562600"/>
            <a:ext cx="2971800" cy="213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Ορθογώνιο 15"/>
          <p:cNvSpPr/>
          <p:nvPr/>
        </p:nvSpPr>
        <p:spPr>
          <a:xfrm>
            <a:off x="2057400" y="1524000"/>
            <a:ext cx="1066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Ορθογώνιο 16"/>
          <p:cNvSpPr/>
          <p:nvPr/>
        </p:nvSpPr>
        <p:spPr>
          <a:xfrm>
            <a:off x="7010400" y="1447800"/>
            <a:ext cx="106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Ορθογώνιο 17"/>
          <p:cNvSpPr/>
          <p:nvPr/>
        </p:nvSpPr>
        <p:spPr>
          <a:xfrm>
            <a:off x="4724400" y="3505200"/>
            <a:ext cx="304800"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Ορθογώνιο 20"/>
          <p:cNvSpPr/>
          <p:nvPr/>
        </p:nvSpPr>
        <p:spPr>
          <a:xfrm>
            <a:off x="0" y="3508131"/>
            <a:ext cx="152400"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Ορθογώνιο 18"/>
          <p:cNvSpPr/>
          <p:nvPr/>
        </p:nvSpPr>
        <p:spPr>
          <a:xfrm>
            <a:off x="7948246" y="3342542"/>
            <a:ext cx="1066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Ορθογώνιο 22"/>
          <p:cNvSpPr/>
          <p:nvPr/>
        </p:nvSpPr>
        <p:spPr>
          <a:xfrm>
            <a:off x="5685693" y="3126398"/>
            <a:ext cx="1219200" cy="458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Ορθογώνιο 19"/>
          <p:cNvSpPr/>
          <p:nvPr/>
        </p:nvSpPr>
        <p:spPr>
          <a:xfrm>
            <a:off x="4267200" y="1447800"/>
            <a:ext cx="355930" cy="64154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36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t>Τι ερωτήματα σου γεννήθηκαν;</a:t>
            </a:r>
            <a:endParaRPr lang="en-US" b="1" dirty="0"/>
          </a:p>
        </p:txBody>
      </p:sp>
      <p:sp>
        <p:nvSpPr>
          <p:cNvPr id="3" name="Content Placeholder 2"/>
          <p:cNvSpPr>
            <a:spLocks noGrp="1"/>
          </p:cNvSpPr>
          <p:nvPr>
            <p:ph idx="1"/>
          </p:nvPr>
        </p:nvSpPr>
        <p:spPr/>
        <p:txBody>
          <a:bodyPr>
            <a:normAutofit/>
          </a:bodyPr>
          <a:lstStyle/>
          <a:p>
            <a:endParaRPr lang="el-GR" sz="4000" dirty="0"/>
          </a:p>
          <a:p>
            <a:pPr marL="0" indent="0">
              <a:buNone/>
            </a:pPr>
            <a:endParaRPr lang="el-GR" sz="4000" dirty="0"/>
          </a:p>
          <a:p>
            <a:pPr marL="0" indent="0">
              <a:buNone/>
            </a:pPr>
            <a:endParaRPr lang="el-GR" sz="4000" dirty="0"/>
          </a:p>
          <a:p>
            <a:endParaRPr lang="en-US"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447800"/>
            <a:ext cx="44196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25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Χαρακτήρες</a:t>
            </a:r>
            <a:endParaRPr lang="en-US" b="1" dirty="0"/>
          </a:p>
        </p:txBody>
      </p:sp>
      <p:sp>
        <p:nvSpPr>
          <p:cNvPr id="3" name="Content Placeholder 2"/>
          <p:cNvSpPr>
            <a:spLocks noGrp="1"/>
          </p:cNvSpPr>
          <p:nvPr>
            <p:ph idx="1"/>
          </p:nvPr>
        </p:nvSpPr>
        <p:spPr/>
        <p:txBody>
          <a:bodyPr/>
          <a:lstStyle/>
          <a:p>
            <a:endParaRPr lang="en-US" dirty="0"/>
          </a:p>
        </p:txBody>
      </p:sp>
      <p:sp>
        <p:nvSpPr>
          <p:cNvPr id="4" name="Oval Callout 3"/>
          <p:cNvSpPr/>
          <p:nvPr/>
        </p:nvSpPr>
        <p:spPr>
          <a:xfrm>
            <a:off x="2640226" y="2971799"/>
            <a:ext cx="3227173" cy="1685925"/>
          </a:xfrm>
          <a:prstGeom prst="wedgeEllipseCallout">
            <a:avLst>
              <a:gd name="adj1" fmla="val -23613"/>
              <a:gd name="adj2" fmla="val 4372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dirty="0" err="1">
                <a:solidFill>
                  <a:schemeClr val="tx1"/>
                </a:solidFill>
              </a:rPr>
              <a:t>ντόντο</a:t>
            </a:r>
            <a:endParaRPr lang="en-US" sz="4400" dirty="0">
              <a:solidFill>
                <a:schemeClr val="tx1"/>
              </a:solidFill>
            </a:endParaRPr>
          </a:p>
        </p:txBody>
      </p:sp>
      <p:sp>
        <p:nvSpPr>
          <p:cNvPr id="5" name="Oval Callout 4"/>
          <p:cNvSpPr/>
          <p:nvPr/>
        </p:nvSpPr>
        <p:spPr>
          <a:xfrm>
            <a:off x="575618" y="1897791"/>
            <a:ext cx="2466203" cy="1455009"/>
          </a:xfrm>
          <a:prstGeom prst="wedgeEllipseCallout">
            <a:avLst>
              <a:gd name="adj1" fmla="val -19536"/>
              <a:gd name="adj2" fmla="val 40047"/>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Μαρία</a:t>
            </a:r>
            <a:endParaRPr lang="en-US" sz="3600" dirty="0">
              <a:solidFill>
                <a:schemeClr val="tx1"/>
              </a:solidFill>
            </a:endParaRPr>
          </a:p>
        </p:txBody>
      </p:sp>
      <p:sp>
        <p:nvSpPr>
          <p:cNvPr id="6" name="Oval Callout 5"/>
          <p:cNvSpPr/>
          <p:nvPr/>
        </p:nvSpPr>
        <p:spPr>
          <a:xfrm>
            <a:off x="6324600" y="1821591"/>
            <a:ext cx="2514600" cy="858795"/>
          </a:xfrm>
          <a:prstGeom prst="wedgeEllipseCallout">
            <a:avLst>
              <a:gd name="adj1" fmla="val -20833"/>
              <a:gd name="adj2" fmla="val 32562"/>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πατέρας</a:t>
            </a:r>
            <a:endParaRPr lang="en-US" sz="3600" dirty="0">
              <a:solidFill>
                <a:schemeClr val="tx1"/>
              </a:solidFill>
            </a:endParaRPr>
          </a:p>
        </p:txBody>
      </p:sp>
      <p:sp>
        <p:nvSpPr>
          <p:cNvPr id="7" name="Oval Callout 6"/>
          <p:cNvSpPr/>
          <p:nvPr/>
        </p:nvSpPr>
        <p:spPr>
          <a:xfrm>
            <a:off x="5867400" y="3104635"/>
            <a:ext cx="3352800" cy="952500"/>
          </a:xfrm>
          <a:prstGeom prst="wedgeEllipseCallout">
            <a:avLst>
              <a:gd name="adj1" fmla="val -20833"/>
              <a:gd name="adj2" fmla="val 44338"/>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solidFill>
                  <a:schemeClr val="tx1"/>
                </a:solidFill>
              </a:rPr>
              <a:t>επιστήμονες</a:t>
            </a:r>
            <a:endParaRPr lang="en-US" sz="3200" dirty="0">
              <a:solidFill>
                <a:schemeClr val="tx1"/>
              </a:solidFill>
            </a:endParaRPr>
          </a:p>
        </p:txBody>
      </p:sp>
      <p:sp>
        <p:nvSpPr>
          <p:cNvPr id="8" name="Oval Callout 7"/>
          <p:cNvSpPr/>
          <p:nvPr/>
        </p:nvSpPr>
        <p:spPr>
          <a:xfrm>
            <a:off x="3106221" y="1447800"/>
            <a:ext cx="3218379" cy="1371600"/>
          </a:xfrm>
          <a:prstGeom prst="wedgeEllipseCallout">
            <a:avLst>
              <a:gd name="adj1" fmla="val -20833"/>
              <a:gd name="adj2" fmla="val 3979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Μάρθα</a:t>
            </a:r>
            <a:endParaRPr lang="en-US" sz="3600" dirty="0">
              <a:solidFill>
                <a:schemeClr val="tx1"/>
              </a:solidFill>
            </a:endParaRPr>
          </a:p>
        </p:txBody>
      </p:sp>
      <p:sp>
        <p:nvSpPr>
          <p:cNvPr id="9" name="Oval Callout 8"/>
          <p:cNvSpPr/>
          <p:nvPr/>
        </p:nvSpPr>
        <p:spPr>
          <a:xfrm>
            <a:off x="381000" y="3409950"/>
            <a:ext cx="2209800" cy="1466850"/>
          </a:xfrm>
          <a:prstGeom prst="wedgeEllipseCallout">
            <a:avLst>
              <a:gd name="adj1" fmla="val 42558"/>
              <a:gd name="adj2" fmla="val 18119"/>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err="1">
                <a:solidFill>
                  <a:schemeClr val="tx1"/>
                </a:solidFill>
              </a:rPr>
              <a:t>Φιλίπ</a:t>
            </a:r>
            <a:endParaRPr lang="el-GR" sz="3600" dirty="0">
              <a:solidFill>
                <a:schemeClr val="tx1"/>
              </a:solidFill>
            </a:endParaRPr>
          </a:p>
          <a:p>
            <a:pPr algn="ctr"/>
            <a:r>
              <a:rPr lang="el-GR" sz="2400" dirty="0">
                <a:solidFill>
                  <a:schemeClr val="tx1"/>
                </a:solidFill>
              </a:rPr>
              <a:t>Φίλος του Αντρέ</a:t>
            </a:r>
            <a:endParaRPr lang="en-US" sz="2400" dirty="0">
              <a:solidFill>
                <a:schemeClr val="tx1"/>
              </a:solidFill>
            </a:endParaRPr>
          </a:p>
        </p:txBody>
      </p:sp>
      <p:sp>
        <p:nvSpPr>
          <p:cNvPr id="10" name="Oval Callout 9"/>
          <p:cNvSpPr/>
          <p:nvPr/>
        </p:nvSpPr>
        <p:spPr>
          <a:xfrm>
            <a:off x="3041822" y="4876800"/>
            <a:ext cx="2596978" cy="1276350"/>
          </a:xfrm>
          <a:prstGeom prst="wedgeEllipseCallout">
            <a:avLst>
              <a:gd name="adj1" fmla="val -20833"/>
              <a:gd name="adj2" fmla="val 43041"/>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err="1">
                <a:solidFill>
                  <a:schemeClr val="tx1"/>
                </a:solidFill>
              </a:rPr>
              <a:t>Σαμ</a:t>
            </a:r>
            <a:endParaRPr lang="el-GR" sz="3600" dirty="0">
              <a:solidFill>
                <a:schemeClr val="tx1"/>
              </a:solidFill>
            </a:endParaRPr>
          </a:p>
          <a:p>
            <a:pPr algn="ctr"/>
            <a:r>
              <a:rPr lang="el-GR" sz="2400" dirty="0">
                <a:solidFill>
                  <a:schemeClr val="tx1"/>
                </a:solidFill>
              </a:rPr>
              <a:t>Φίλος του </a:t>
            </a:r>
            <a:r>
              <a:rPr lang="el-GR" sz="2400" dirty="0" err="1">
                <a:solidFill>
                  <a:schemeClr val="tx1"/>
                </a:solidFill>
              </a:rPr>
              <a:t>Τζακ</a:t>
            </a:r>
            <a:endParaRPr lang="en-US" sz="2400" dirty="0">
              <a:solidFill>
                <a:schemeClr val="tx1"/>
              </a:solidFill>
            </a:endParaRPr>
          </a:p>
        </p:txBody>
      </p:sp>
      <p:sp>
        <p:nvSpPr>
          <p:cNvPr id="11" name="Oval Callout 10"/>
          <p:cNvSpPr/>
          <p:nvPr/>
        </p:nvSpPr>
        <p:spPr>
          <a:xfrm>
            <a:off x="6234837" y="5257800"/>
            <a:ext cx="2324100" cy="1295400"/>
          </a:xfrm>
          <a:prstGeom prst="wedgeEllipseCallout">
            <a:avLst>
              <a:gd name="adj1" fmla="val -20833"/>
              <a:gd name="adj2" fmla="val 439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err="1">
                <a:solidFill>
                  <a:schemeClr val="tx1"/>
                </a:solidFill>
              </a:rPr>
              <a:t>Τζακ</a:t>
            </a:r>
            <a:endParaRPr lang="el-GR" sz="3600" dirty="0">
              <a:solidFill>
                <a:schemeClr val="tx1"/>
              </a:solidFill>
            </a:endParaRPr>
          </a:p>
          <a:p>
            <a:pPr algn="ctr"/>
            <a:r>
              <a:rPr lang="el-GR" sz="2400" dirty="0">
                <a:solidFill>
                  <a:schemeClr val="tx1"/>
                </a:solidFill>
              </a:rPr>
              <a:t>Παππούς του </a:t>
            </a:r>
            <a:r>
              <a:rPr lang="el-GR" sz="2400" dirty="0" err="1">
                <a:solidFill>
                  <a:schemeClr val="tx1"/>
                </a:solidFill>
              </a:rPr>
              <a:t>Φιλίπ</a:t>
            </a:r>
            <a:endParaRPr lang="en-US" sz="2400" dirty="0">
              <a:solidFill>
                <a:schemeClr val="tx1"/>
              </a:solidFill>
            </a:endParaRPr>
          </a:p>
        </p:txBody>
      </p:sp>
      <p:sp>
        <p:nvSpPr>
          <p:cNvPr id="12" name="Oval Callout 11"/>
          <p:cNvSpPr/>
          <p:nvPr/>
        </p:nvSpPr>
        <p:spPr>
          <a:xfrm>
            <a:off x="356286" y="5029200"/>
            <a:ext cx="2259227" cy="1428750"/>
          </a:xfrm>
          <a:prstGeom prst="wedgeEllipseCallout">
            <a:avLst>
              <a:gd name="adj1" fmla="val -20833"/>
              <a:gd name="adj2" fmla="val 37699"/>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Αντρέ</a:t>
            </a:r>
          </a:p>
          <a:p>
            <a:pPr algn="ctr"/>
            <a:r>
              <a:rPr lang="el-GR" sz="2400" dirty="0">
                <a:solidFill>
                  <a:schemeClr val="tx1"/>
                </a:solidFill>
              </a:rPr>
              <a:t>Φίλος του </a:t>
            </a:r>
            <a:r>
              <a:rPr lang="el-GR" sz="2400" dirty="0" err="1">
                <a:solidFill>
                  <a:schemeClr val="tx1"/>
                </a:solidFill>
              </a:rPr>
              <a:t>Φιλίπ</a:t>
            </a:r>
            <a:endParaRPr lang="en-US" sz="2400" dirty="0">
              <a:solidFill>
                <a:schemeClr val="tx1"/>
              </a:solidFill>
            </a:endParaRPr>
          </a:p>
        </p:txBody>
      </p:sp>
      <p:sp>
        <p:nvSpPr>
          <p:cNvPr id="13" name="Oval Callout 12"/>
          <p:cNvSpPr/>
          <p:nvPr/>
        </p:nvSpPr>
        <p:spPr>
          <a:xfrm>
            <a:off x="6324600" y="4191000"/>
            <a:ext cx="2819400" cy="933450"/>
          </a:xfrm>
          <a:prstGeom prst="wedgeEllipseCallout">
            <a:avLst>
              <a:gd name="adj1" fmla="val -16389"/>
              <a:gd name="adj2" fmla="val 39896"/>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φοιτητές</a:t>
            </a:r>
            <a:endParaRPr lang="en-US" sz="3600" dirty="0">
              <a:solidFill>
                <a:schemeClr val="tx1"/>
              </a:solidFill>
            </a:endParaRPr>
          </a:p>
        </p:txBody>
      </p:sp>
    </p:spTree>
    <p:extLst>
      <p:ext uri="{BB962C8B-B14F-4D97-AF65-F5344CB8AC3E}">
        <p14:creationId xmlns:p14="http://schemas.microsoft.com/office/powerpoint/2010/main" val="169045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ppt_x"/>
                                          </p:val>
                                        </p:tav>
                                        <p:tav tm="100000">
                                          <p:val>
                                            <p:strVal val="#ppt_x"/>
                                          </p:val>
                                        </p:tav>
                                      </p:tavLst>
                                    </p:anim>
                                    <p:anim calcmode="lin" valueType="num">
                                      <p:cBhvr additive="base">
                                        <p:cTn id="5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fill="hold"/>
                                        <p:tgtEl>
                                          <p:spTgt spid="7"/>
                                        </p:tgtEl>
                                        <p:attrNameLst>
                                          <p:attrName>ppt_x</p:attrName>
                                        </p:attrNameLst>
                                      </p:cBhvr>
                                      <p:tavLst>
                                        <p:tav tm="0">
                                          <p:val>
                                            <p:strVal val="#ppt_x"/>
                                          </p:val>
                                        </p:tav>
                                        <p:tav tm="100000">
                                          <p:val>
                                            <p:strVal val="#ppt_x"/>
                                          </p:val>
                                        </p:tav>
                                      </p:tavLst>
                                    </p:anim>
                                    <p:anim calcmode="lin" valueType="num">
                                      <p:cBhvr additive="base">
                                        <p:cTn id="6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ppt_x"/>
                                          </p:val>
                                        </p:tav>
                                        <p:tav tm="100000">
                                          <p:val>
                                            <p:strVal val="#ppt_x"/>
                                          </p:val>
                                        </p:tav>
                                      </p:tavLst>
                                    </p:anim>
                                    <p:anim calcmode="lin" valueType="num">
                                      <p:cBhvr additive="base">
                                        <p:cTn id="6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κάτοικοι</a:t>
            </a:r>
            <a:endParaRPr lang="en-US" dirty="0"/>
          </a:p>
        </p:txBody>
      </p:sp>
      <p:pic>
        <p:nvPicPr>
          <p:cNvPr id="1026" name="Picture 2" descr="C:\Users\George\Downloads\Sega.drumdanc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494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ξενοδοχείο μας</a:t>
            </a:r>
            <a:endParaRPr lang="en-US" dirty="0"/>
          </a:p>
        </p:txBody>
      </p:sp>
      <p:pic>
        <p:nvPicPr>
          <p:cNvPr id="4" name="Content Placeholder 3" descr="http://www.must.com.cy/assets/modules/kat/articles/201512/29054/photos/gn_mau.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1612" y="2053431"/>
            <a:ext cx="6200775" cy="3619500"/>
          </a:xfrm>
          <a:prstGeom prst="rect">
            <a:avLst/>
          </a:prstGeom>
          <a:noFill/>
          <a:ln>
            <a:noFill/>
          </a:ln>
        </p:spPr>
      </p:pic>
    </p:spTree>
    <p:extLst>
      <p:ext uri="{BB962C8B-B14F-4D97-AF65-F5344CB8AC3E}">
        <p14:creationId xmlns:p14="http://schemas.microsoft.com/office/powerpoint/2010/main" val="3704014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χώρος των ανασκαφών</a:t>
            </a:r>
            <a:endParaRPr lang="en-US" dirty="0"/>
          </a:p>
        </p:txBody>
      </p:sp>
      <p:pic>
        <p:nvPicPr>
          <p:cNvPr id="4" name="Content Placeholder 3" descr="Image result for Archaeologists at Work"/>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9184" y="1600200"/>
            <a:ext cx="6785631" cy="4525963"/>
          </a:xfrm>
          <a:prstGeom prst="rect">
            <a:avLst/>
          </a:prstGeom>
          <a:noFill/>
          <a:ln>
            <a:noFill/>
          </a:ln>
        </p:spPr>
      </p:pic>
    </p:spTree>
    <p:extLst>
      <p:ext uri="{BB962C8B-B14F-4D97-AF65-F5344CB8AC3E}">
        <p14:creationId xmlns:p14="http://schemas.microsoft.com/office/powerpoint/2010/main" val="2782022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Η ιστορία</a:t>
            </a:r>
            <a:endParaRPr lang="en-US" b="1" dirty="0"/>
          </a:p>
        </p:txBody>
      </p:sp>
      <p:sp>
        <p:nvSpPr>
          <p:cNvPr id="3" name="Content Placeholder 2"/>
          <p:cNvSpPr>
            <a:spLocks noGrp="1"/>
          </p:cNvSpPr>
          <p:nvPr>
            <p:ph idx="1"/>
          </p:nvPr>
        </p:nvSpPr>
        <p:spPr/>
        <p:txBody>
          <a:bodyPr/>
          <a:lstStyle/>
          <a:p>
            <a:r>
              <a:rPr lang="el-GR" sz="3600" b="1" dirty="0"/>
              <a:t>1681</a:t>
            </a:r>
            <a:r>
              <a:rPr lang="el-GR" sz="3600" dirty="0">
                <a:sym typeface="Wingdings" pitchFamily="2" charset="2"/>
              </a:rPr>
              <a:t></a:t>
            </a:r>
            <a:r>
              <a:rPr lang="el-GR" sz="3600" b="1" dirty="0">
                <a:sym typeface="Wingdings" pitchFamily="2" charset="2"/>
              </a:rPr>
              <a:t>Το </a:t>
            </a:r>
            <a:r>
              <a:rPr lang="el-GR" sz="3600" b="1" dirty="0" err="1">
                <a:sym typeface="Wingdings" pitchFamily="2" charset="2"/>
              </a:rPr>
              <a:t>ντόντο</a:t>
            </a:r>
            <a:r>
              <a:rPr lang="el-GR" sz="3600" b="1" dirty="0">
                <a:sym typeface="Wingdings" pitchFamily="2" charset="2"/>
              </a:rPr>
              <a:t> και η φίλη του η Μάρθα </a:t>
            </a:r>
            <a:r>
              <a:rPr lang="el-GR" sz="3600" b="1" u="sng" dirty="0">
                <a:solidFill>
                  <a:srgbClr val="FF0000"/>
                </a:solidFill>
                <a:sym typeface="Wingdings" pitchFamily="2" charset="2"/>
              </a:rPr>
              <a:t>κινδυνεύουν</a:t>
            </a:r>
            <a:r>
              <a:rPr lang="el-GR" sz="3600" b="1" u="sng" dirty="0">
                <a:sym typeface="Wingdings" pitchFamily="2" charset="2"/>
              </a:rPr>
              <a:t>.</a:t>
            </a:r>
          </a:p>
          <a:p>
            <a:pPr marL="0" indent="0">
              <a:buNone/>
            </a:pPr>
            <a:endParaRPr lang="el-GR" sz="3600" b="1" u="sng" dirty="0">
              <a:sym typeface="Wingdings" pitchFamily="2" charset="2"/>
            </a:endParaRPr>
          </a:p>
          <a:p>
            <a:r>
              <a:rPr lang="el-GR" sz="3600" b="1" dirty="0">
                <a:sym typeface="Wingdings" pitchFamily="2" charset="2"/>
              </a:rPr>
              <a:t>Γιατί άραγε;</a:t>
            </a:r>
          </a:p>
          <a:p>
            <a:pPr marL="0" indent="0">
              <a:buNone/>
            </a:pPr>
            <a:endParaRPr lang="el-GR" sz="3600" b="1" u="sng" dirty="0">
              <a:solidFill>
                <a:srgbClr val="FF0000"/>
              </a:solidFill>
              <a:sym typeface="Wingdings" pitchFamily="2" charset="2"/>
            </a:endParaRPr>
          </a:p>
          <a:p>
            <a:pPr marL="0" indent="0">
              <a:buNone/>
            </a:pPr>
            <a:endParaRPr lang="el-GR" sz="3600" b="1" dirty="0">
              <a:sym typeface="Wingdings" pitchFamily="2" charset="2"/>
            </a:endParaRPr>
          </a:p>
          <a:p>
            <a:pPr marL="0" indent="0">
              <a:buNone/>
            </a:pPr>
            <a:endParaRPr lang="el-GR" sz="3600" u="sng" dirty="0">
              <a:solidFill>
                <a:srgbClr val="FF0000"/>
              </a:solidFill>
              <a:sym typeface="Wingdings" pitchFamily="2" charset="2"/>
            </a:endParaRPr>
          </a:p>
        </p:txBody>
      </p:sp>
    </p:spTree>
    <p:extLst>
      <p:ext uri="{BB962C8B-B14F-4D97-AF65-F5344CB8AC3E}">
        <p14:creationId xmlns:p14="http://schemas.microsoft.com/office/powerpoint/2010/main" val="297591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Ήμουν ένα πουλί</a:t>
            </a:r>
            <a:endParaRPr lang="en-US" dirty="0"/>
          </a:p>
        </p:txBody>
      </p:sp>
      <p:sp>
        <p:nvSpPr>
          <p:cNvPr id="3" name="Content Placeholder 2"/>
          <p:cNvSpPr>
            <a:spLocks noGrp="1"/>
          </p:cNvSpPr>
          <p:nvPr>
            <p:ph idx="1"/>
          </p:nvPr>
        </p:nvSpPr>
        <p:spPr/>
        <p:txBody>
          <a:bodyPr/>
          <a:lstStyle/>
          <a:p>
            <a:endParaRPr lang="en-US" dirty="0"/>
          </a:p>
        </p:txBody>
      </p:sp>
      <p:pic>
        <p:nvPicPr>
          <p:cNvPr id="5" name="Picture 4" descr="http://www.mixanitouxronou.gr/wp-content/uploads/2015/03/dodo-bird-head.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1" y="1622323"/>
            <a:ext cx="4114799" cy="3330677"/>
          </a:xfrm>
          <a:prstGeom prst="rect">
            <a:avLst/>
          </a:prstGeom>
          <a:noFill/>
          <a:ln>
            <a:noFill/>
          </a:ln>
        </p:spPr>
      </p:pic>
      <p:pic>
        <p:nvPicPr>
          <p:cNvPr id="7" name="Picture 6" descr="http://www.athinorama.gr/lmnts/articles/2503800/661.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596581" y="1756057"/>
            <a:ext cx="6777990" cy="4176712"/>
          </a:xfrm>
          <a:prstGeom prst="rect">
            <a:avLst/>
          </a:prstGeom>
          <a:noFill/>
          <a:ln>
            <a:noFill/>
          </a:ln>
        </p:spPr>
      </p:pic>
    </p:spTree>
    <p:extLst>
      <p:ext uri="{BB962C8B-B14F-4D97-AF65-F5344CB8AC3E}">
        <p14:creationId xmlns:p14="http://schemas.microsoft.com/office/powerpoint/2010/main" val="1772859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lstStyle/>
          <a:p>
            <a:pPr algn="just"/>
            <a:r>
              <a:rPr lang="el-GR" dirty="0"/>
              <a:t>Το </a:t>
            </a:r>
            <a:r>
              <a:rPr lang="el-GR" b="1" dirty="0"/>
              <a:t>ντόντο</a:t>
            </a:r>
            <a:r>
              <a:rPr lang="el-GR" dirty="0"/>
              <a:t>  ήταν ένα </a:t>
            </a:r>
            <a:r>
              <a:rPr lang="el-GR" u="sng" dirty="0">
                <a:hlinkClick r:id="rId2" tooltip="Ενδημικό είδος"/>
              </a:rPr>
              <a:t>ενδημικό</a:t>
            </a:r>
            <a:r>
              <a:rPr lang="el-GR" dirty="0"/>
              <a:t> </a:t>
            </a:r>
            <a:r>
              <a:rPr lang="el-GR" u="sng" dirty="0">
                <a:hlinkClick r:id="rId3" tooltip="Πουλί"/>
              </a:rPr>
              <a:t>πουλί</a:t>
            </a:r>
            <a:r>
              <a:rPr lang="el-GR" dirty="0"/>
              <a:t> που ζούσε στον </a:t>
            </a:r>
            <a:r>
              <a:rPr lang="el-GR" u="sng" dirty="0">
                <a:hlinkClick r:id="rId4" tooltip="Ινδικός Ωκεανός"/>
              </a:rPr>
              <a:t>Ινδικό Ωκεανό</a:t>
            </a:r>
            <a:r>
              <a:rPr lang="el-GR" dirty="0"/>
              <a:t> και ειδικότερα στο νησί του </a:t>
            </a:r>
            <a:r>
              <a:rPr lang="el-GR" u="sng" dirty="0">
                <a:hlinkClick r:id="rId5" tooltip="Μαυρίκιος (κράτος)"/>
              </a:rPr>
              <a:t>Μαυρίκιου</a:t>
            </a:r>
            <a:r>
              <a:rPr lang="el-GR" dirty="0"/>
              <a:t>.  Ήταν συγγενικό είδος με τα </a:t>
            </a:r>
            <a:r>
              <a:rPr lang="el-GR" u="sng" dirty="0">
                <a:hlinkClick r:id="rId6" tooltip="Περιστέρι"/>
              </a:rPr>
              <a:t>περιστέρια</a:t>
            </a:r>
            <a:r>
              <a:rPr lang="el-GR" dirty="0"/>
              <a:t>. Το ύψος του ανερχόταν περίπου στο ένα μέτρο και το βάρος του περίπου στα 20 κιλά. Δεν πετούσε και δεν κολυμπούσε. Τρεφόταν κυρίως με φρούτα που φύτρωναν στο έδαφος.  Ήταν τελείως άκακο.</a:t>
            </a:r>
            <a:endParaRPr lang="en-US" dirty="0"/>
          </a:p>
        </p:txBody>
      </p:sp>
    </p:spTree>
    <p:extLst>
      <p:ext uri="{BB962C8B-B14F-4D97-AF65-F5344CB8AC3E}">
        <p14:creationId xmlns:p14="http://schemas.microsoft.com/office/powerpoint/2010/main" val="3976704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Όταν ήμουν παιδί</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5412" y="1340768"/>
            <a:ext cx="5184576"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1676400" y="6019800"/>
            <a:ext cx="5562600" cy="381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2332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Νησί των Ροζ Περιστεριών</a:t>
            </a:r>
            <a:endParaRPr lang="en-US" dirty="0"/>
          </a:p>
        </p:txBody>
      </p:sp>
      <p:pic>
        <p:nvPicPr>
          <p:cNvPr id="4" name="Content Placeholder 3" descr="http://www.mauritian-wildlife.org/../application/templates/default/images/gallery/IAA/IAA-Aerial-PICT0753-(V.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067719"/>
            <a:ext cx="6096000" cy="3590925"/>
          </a:xfrm>
          <a:prstGeom prst="rect">
            <a:avLst/>
          </a:prstGeom>
          <a:noFill/>
          <a:ln>
            <a:noFill/>
          </a:ln>
        </p:spPr>
      </p:pic>
    </p:spTree>
    <p:extLst>
      <p:ext uri="{BB962C8B-B14F-4D97-AF65-F5344CB8AC3E}">
        <p14:creationId xmlns:p14="http://schemas.microsoft.com/office/powerpoint/2010/main" val="4157943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Γη των Επτά Χρωμάτων</a:t>
            </a:r>
            <a:endParaRPr lang="en-US" dirty="0"/>
          </a:p>
        </p:txBody>
      </p:sp>
      <p:pic>
        <p:nvPicPr>
          <p:cNvPr id="4" name="Content Placeholder 3" descr="http://www.akademifantasia.org/wp-content/uploads/2011/07/seven-colors-0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p:spPr>
      </p:pic>
    </p:spTree>
    <p:extLst>
      <p:ext uri="{BB962C8B-B14F-4D97-AF65-F5344CB8AC3E}">
        <p14:creationId xmlns:p14="http://schemas.microsoft.com/office/powerpoint/2010/main" val="1130675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Καταρράκτες </a:t>
            </a:r>
            <a:r>
              <a:rPr lang="el-GR" dirty="0" err="1"/>
              <a:t>Ταμαρίν</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868663" cy="5031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866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Μαύρο ποτάμι</a:t>
            </a:r>
            <a:endParaRPr lang="en-US" dirty="0"/>
          </a:p>
        </p:txBody>
      </p:sp>
      <p:pic>
        <p:nvPicPr>
          <p:cNvPr id="4" name="Content Placeholder 3" descr="http://www.versustravel.gr/wp-content/uploads/2015/03/il-aux-cerf1.jpg">
            <a:hlinkClick r:id="rId2"/>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54691" y="1447800"/>
            <a:ext cx="5760509" cy="4343400"/>
          </a:xfrm>
          <a:prstGeom prst="rect">
            <a:avLst/>
          </a:prstGeom>
          <a:noFill/>
          <a:ln>
            <a:noFill/>
          </a:ln>
        </p:spPr>
      </p:pic>
    </p:spTree>
    <p:extLst>
      <p:ext uri="{BB962C8B-B14F-4D97-AF65-F5344CB8AC3E}">
        <p14:creationId xmlns:p14="http://schemas.microsoft.com/office/powerpoint/2010/main" val="1785670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Ξαφνικά…</a:t>
            </a:r>
            <a:endParaRPr lang="en-US" dirty="0"/>
          </a:p>
        </p:txBody>
      </p:sp>
      <p:pic>
        <p:nvPicPr>
          <p:cNvPr id="4" name="Picture 2" descr="F:\foto dodo\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895600" y="1447800"/>
            <a:ext cx="3044591" cy="5410200"/>
          </a:xfrm>
          <a:noFill/>
        </p:spPr>
      </p:pic>
    </p:spTree>
    <p:extLst>
      <p:ext uri="{BB962C8B-B14F-4D97-AF65-F5344CB8AC3E}">
        <p14:creationId xmlns:p14="http://schemas.microsoft.com/office/powerpoint/2010/main" val="391009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Τι περίεργα συνέβηκαν;</a:t>
            </a:r>
            <a:endParaRPr lang="en-US" b="1" dirty="0"/>
          </a:p>
        </p:txBody>
      </p:sp>
      <p:sp>
        <p:nvSpPr>
          <p:cNvPr id="3" name="Content Placeholder 2"/>
          <p:cNvSpPr>
            <a:spLocks noGrp="1"/>
          </p:cNvSpPr>
          <p:nvPr>
            <p:ph idx="1"/>
          </p:nvPr>
        </p:nvSpPr>
        <p:spPr/>
        <p:txBody>
          <a:bodyPr>
            <a:normAutofit fontScale="85000" lnSpcReduction="20000"/>
          </a:bodyPr>
          <a:lstStyle/>
          <a:p>
            <a:r>
              <a:rPr lang="el-GR" sz="3600" dirty="0">
                <a:sym typeface="Wingdings" pitchFamily="2" charset="2"/>
              </a:rPr>
              <a:t>Γίνεται </a:t>
            </a:r>
            <a:r>
              <a:rPr lang="el-GR" sz="3600" u="sng" dirty="0">
                <a:solidFill>
                  <a:srgbClr val="FF0000"/>
                </a:solidFill>
                <a:sym typeface="Wingdings" pitchFamily="2" charset="2"/>
              </a:rPr>
              <a:t>ληστεία</a:t>
            </a:r>
            <a:r>
              <a:rPr lang="el-GR" sz="3600" dirty="0">
                <a:sym typeface="Wingdings" pitchFamily="2" charset="2"/>
              </a:rPr>
              <a:t> στο Μουσείο.</a:t>
            </a:r>
            <a:endParaRPr lang="el-GR" dirty="0">
              <a:sym typeface="Wingdings" pitchFamily="2" charset="2"/>
            </a:endParaRPr>
          </a:p>
          <a:p>
            <a:r>
              <a:rPr lang="el-GR" sz="3600" dirty="0">
                <a:sym typeface="Wingdings" pitchFamily="2" charset="2"/>
              </a:rPr>
              <a:t>Γίνεται </a:t>
            </a:r>
            <a:r>
              <a:rPr lang="el-GR" sz="3600" u="sng" dirty="0">
                <a:solidFill>
                  <a:srgbClr val="FF0000"/>
                </a:solidFill>
                <a:sym typeface="Wingdings" pitchFamily="2" charset="2"/>
              </a:rPr>
              <a:t>ληστεία</a:t>
            </a:r>
            <a:r>
              <a:rPr lang="el-GR" sz="3600" dirty="0">
                <a:sym typeface="Wingdings" pitchFamily="2" charset="2"/>
              </a:rPr>
              <a:t> στο χώρο των ανασκαφών για το </a:t>
            </a:r>
            <a:r>
              <a:rPr lang="el-GR" sz="3600" dirty="0" err="1">
                <a:sym typeface="Wingdings" pitchFamily="2" charset="2"/>
              </a:rPr>
              <a:t>ντόντο</a:t>
            </a:r>
            <a:r>
              <a:rPr lang="el-GR" sz="3600" dirty="0">
                <a:sym typeface="Wingdings" pitchFamily="2" charset="2"/>
              </a:rPr>
              <a:t>.</a:t>
            </a:r>
          </a:p>
          <a:p>
            <a:r>
              <a:rPr lang="el-GR" sz="3600" dirty="0">
                <a:sym typeface="Wingdings" pitchFamily="2" charset="2"/>
              </a:rPr>
              <a:t>Τα παιδιά βρίσκουν ένα </a:t>
            </a:r>
            <a:r>
              <a:rPr lang="el-GR" sz="3600" u="sng" dirty="0">
                <a:solidFill>
                  <a:srgbClr val="FF0000"/>
                </a:solidFill>
                <a:sym typeface="Wingdings" pitchFamily="2" charset="2"/>
              </a:rPr>
              <a:t>ημερολόγιο</a:t>
            </a:r>
            <a:r>
              <a:rPr lang="el-GR" sz="3600" dirty="0">
                <a:sym typeface="Wingdings" pitchFamily="2" charset="2"/>
              </a:rPr>
              <a:t> που κρύβει ένα </a:t>
            </a:r>
            <a:r>
              <a:rPr lang="el-GR" sz="3600" u="sng" dirty="0">
                <a:solidFill>
                  <a:srgbClr val="FF0000"/>
                </a:solidFill>
                <a:sym typeface="Wingdings" pitchFamily="2" charset="2"/>
              </a:rPr>
              <a:t>μυστικό</a:t>
            </a:r>
            <a:r>
              <a:rPr lang="el-GR" sz="3600" dirty="0">
                <a:sym typeface="Wingdings" pitchFamily="2" charset="2"/>
              </a:rPr>
              <a:t>.</a:t>
            </a:r>
            <a:endParaRPr lang="en-US" sz="3600" dirty="0">
              <a:sym typeface="Wingdings" pitchFamily="2" charset="2"/>
            </a:endParaRPr>
          </a:p>
          <a:p>
            <a:r>
              <a:rPr lang="el-GR" sz="3600" dirty="0">
                <a:sym typeface="Wingdings" pitchFamily="2" charset="2"/>
              </a:rPr>
              <a:t>Η Μάρθα γεννά 2 αυγά και το ένα </a:t>
            </a:r>
            <a:r>
              <a:rPr lang="el-GR" sz="3600" u="sng" dirty="0">
                <a:solidFill>
                  <a:srgbClr val="FF0000"/>
                </a:solidFill>
                <a:sym typeface="Wingdings" pitchFamily="2" charset="2"/>
              </a:rPr>
              <a:t>εξαφανίζεται.</a:t>
            </a:r>
          </a:p>
          <a:p>
            <a:r>
              <a:rPr lang="el-GR" sz="3600" dirty="0">
                <a:sym typeface="Wingdings" pitchFamily="2" charset="2"/>
              </a:rPr>
              <a:t>Ο γέρο </a:t>
            </a:r>
            <a:r>
              <a:rPr lang="el-GR" sz="3600" dirty="0" err="1">
                <a:sym typeface="Wingdings" pitchFamily="2" charset="2"/>
              </a:rPr>
              <a:t>Σαμ</a:t>
            </a:r>
            <a:r>
              <a:rPr lang="el-GR" sz="3600" dirty="0">
                <a:sym typeface="Wingdings" pitchFamily="2" charset="2"/>
              </a:rPr>
              <a:t> φέρεται </a:t>
            </a:r>
            <a:r>
              <a:rPr lang="el-GR" sz="3600" u="sng" dirty="0">
                <a:solidFill>
                  <a:srgbClr val="FF0000"/>
                </a:solidFill>
                <a:sym typeface="Wingdings" pitchFamily="2" charset="2"/>
              </a:rPr>
              <a:t>ύποπτα</a:t>
            </a:r>
            <a:r>
              <a:rPr lang="el-GR" sz="3600" dirty="0">
                <a:sym typeface="Wingdings" pitchFamily="2" charset="2"/>
              </a:rPr>
              <a:t>.</a:t>
            </a:r>
          </a:p>
          <a:p>
            <a:r>
              <a:rPr lang="el-GR" sz="3600" dirty="0">
                <a:sym typeface="Wingdings" pitchFamily="2" charset="2"/>
              </a:rPr>
              <a:t>Μια </a:t>
            </a:r>
            <a:r>
              <a:rPr lang="el-GR" sz="3600" u="sng" dirty="0">
                <a:solidFill>
                  <a:srgbClr val="FF0000"/>
                </a:solidFill>
                <a:sym typeface="Wingdings" pitchFamily="2" charset="2"/>
              </a:rPr>
              <a:t>φωτογραφία</a:t>
            </a:r>
            <a:r>
              <a:rPr lang="el-GR" sz="3600" dirty="0">
                <a:sym typeface="Wingdings" pitchFamily="2" charset="2"/>
              </a:rPr>
              <a:t> φανερώνει κάτι το </a:t>
            </a:r>
            <a:r>
              <a:rPr lang="el-GR" sz="3600" u="sng" dirty="0">
                <a:solidFill>
                  <a:srgbClr val="FF0000"/>
                </a:solidFill>
                <a:sym typeface="Wingdings" pitchFamily="2" charset="2"/>
              </a:rPr>
              <a:t>απίστευτο…</a:t>
            </a:r>
            <a:endParaRPr lang="en-US" sz="3600" u="sng" dirty="0">
              <a:solidFill>
                <a:srgbClr val="FF0000"/>
              </a:solidFill>
            </a:endParaRPr>
          </a:p>
          <a:p>
            <a:endParaRPr lang="en-US" dirty="0"/>
          </a:p>
        </p:txBody>
      </p:sp>
    </p:spTree>
    <p:extLst>
      <p:ext uri="{BB962C8B-B14F-4D97-AF65-F5344CB8AC3E}">
        <p14:creationId xmlns:p14="http://schemas.microsoft.com/office/powerpoint/2010/main" val="229294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1000"/>
                                        <p:tgtEl>
                                          <p:spTgt spid="3">
                                            <p:txEl>
                                              <p:pRg st="4" end="4"/>
                                            </p:txEl>
                                          </p:spTgt>
                                        </p:tgtEl>
                                      </p:cBhvr>
                                    </p:animEffect>
                                    <p:anim calcmode="lin" valueType="num">
                                      <p:cBhvr>
                                        <p:cTn id="5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fade">
                                      <p:cBhvr>
                                        <p:cTn id="60" dur="1000"/>
                                        <p:tgtEl>
                                          <p:spTgt spid="3">
                                            <p:txEl>
                                              <p:pRg st="5" end="5"/>
                                            </p:txEl>
                                          </p:spTgt>
                                        </p:tgtEl>
                                      </p:cBhvr>
                                    </p:animEffect>
                                    <p:anim calcmode="lin" valueType="num">
                                      <p:cBhvr>
                                        <p:cTn id="6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Πολύτιμα και σπάνια</a:t>
            </a:r>
            <a:endParaRPr lang="en-US" dirty="0"/>
          </a:p>
        </p:txBody>
      </p:sp>
      <p:pic>
        <p:nvPicPr>
          <p:cNvPr id="4" name="Picture 1" descr="Image result for Blue Mauritius Stamp"/>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4261864" cy="4068763"/>
          </a:xfrm>
          <a:prstGeom prst="rect">
            <a:avLst/>
          </a:prstGeom>
          <a:noFill/>
          <a:ln>
            <a:noFill/>
          </a:ln>
        </p:spPr>
      </p:pic>
      <p:pic>
        <p:nvPicPr>
          <p:cNvPr id="5" name="Picture 5" descr="Image result for Blue Mauritius Stamp"/>
          <p:cNvPicPr/>
          <p:nvPr/>
        </p:nvPicPr>
        <p:blipFill>
          <a:blip r:embed="rId3">
            <a:extLst>
              <a:ext uri="{28A0092B-C50C-407E-A947-70E740481C1C}">
                <a14:useLocalDpi xmlns:a14="http://schemas.microsoft.com/office/drawing/2010/main" val="0"/>
              </a:ext>
            </a:extLst>
          </a:blip>
          <a:srcRect/>
          <a:stretch>
            <a:fillRect/>
          </a:stretch>
        </p:blipFill>
        <p:spPr bwMode="auto">
          <a:xfrm>
            <a:off x="4585137" y="1981200"/>
            <a:ext cx="3171825" cy="3419475"/>
          </a:xfrm>
          <a:prstGeom prst="rect">
            <a:avLst/>
          </a:prstGeom>
          <a:noFill/>
          <a:ln>
            <a:noFill/>
          </a:ln>
        </p:spPr>
      </p:pic>
    </p:spTree>
    <p:extLst>
      <p:ext uri="{BB962C8B-B14F-4D97-AF65-F5344CB8AC3E}">
        <p14:creationId xmlns:p14="http://schemas.microsoft.com/office/powerpoint/2010/main" val="412194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Πολύτιμα και σπάνια</a:t>
            </a:r>
            <a:endParaRPr lang="en-US" dirty="0"/>
          </a:p>
        </p:txBody>
      </p:sp>
      <p:pic>
        <p:nvPicPr>
          <p:cNvPr id="4" name="Θέση περιεχομένου 3" descr="http://upload.wikimedia.org/wikipedia/commons/9/97/Dodo-Skeleton_Natural_History_Museum_London_England.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371600"/>
            <a:ext cx="5029199" cy="4800600"/>
          </a:xfrm>
          <a:prstGeom prst="rect">
            <a:avLst/>
          </a:prstGeom>
          <a:noFill/>
          <a:ln>
            <a:noFill/>
          </a:ln>
        </p:spPr>
      </p:pic>
    </p:spTree>
    <p:extLst>
      <p:ext uri="{BB962C8B-B14F-4D97-AF65-F5344CB8AC3E}">
        <p14:creationId xmlns:p14="http://schemas.microsoft.com/office/powerpoint/2010/main" val="1090870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Τέλος</a:t>
            </a:r>
            <a:endParaRPr lang="en-US" b="1" dirty="0"/>
          </a:p>
        </p:txBody>
      </p:sp>
      <p:sp>
        <p:nvSpPr>
          <p:cNvPr id="3" name="Content Placeholder 2"/>
          <p:cNvSpPr>
            <a:spLocks noGrp="1"/>
          </p:cNvSpPr>
          <p:nvPr>
            <p:ph idx="1"/>
          </p:nvPr>
        </p:nvSpPr>
        <p:spPr/>
        <p:txBody>
          <a:bodyPr/>
          <a:lstStyle/>
          <a:p>
            <a:r>
              <a:rPr lang="el-GR" sz="3600" dirty="0"/>
              <a:t>Η ηρωίδα φεύγοντας </a:t>
            </a:r>
          </a:p>
          <a:p>
            <a:pPr marL="0" indent="0">
              <a:buNone/>
            </a:pPr>
            <a:r>
              <a:rPr lang="el-GR" sz="3600" dirty="0"/>
              <a:t>κάνει μια</a:t>
            </a:r>
          </a:p>
          <a:p>
            <a:pPr marL="0" indent="0">
              <a:buNone/>
            </a:pPr>
            <a:r>
              <a:rPr lang="el-GR" sz="3600" dirty="0"/>
              <a:t>ανακάλυψη…</a:t>
            </a:r>
          </a:p>
          <a:p>
            <a:endParaRPr lang="el-GR" sz="3600" dirty="0"/>
          </a:p>
          <a:p>
            <a:pPr marL="0" indent="0">
              <a:buNone/>
            </a:pPr>
            <a:endParaRPr lang="el-GR" dirty="0"/>
          </a:p>
          <a:p>
            <a:pPr marL="0" indent="0">
              <a:buNone/>
            </a:pPr>
            <a:endParaRPr lang="en-US" dirty="0"/>
          </a:p>
        </p:txBody>
      </p:sp>
      <p:pic>
        <p:nvPicPr>
          <p:cNvPr id="4" name="Picture 2" descr="F:\foto dodo\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976446" y="1447800"/>
            <a:ext cx="2795954" cy="4969760"/>
          </a:xfrm>
          <a:prstGeom prst="rect">
            <a:avLst/>
          </a:prstGeom>
          <a:noFill/>
        </p:spPr>
      </p:pic>
    </p:spTree>
    <p:extLst>
      <p:ext uri="{BB962C8B-B14F-4D97-AF65-F5344CB8AC3E}">
        <p14:creationId xmlns:p14="http://schemas.microsoft.com/office/powerpoint/2010/main" val="124564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Μια ιστορία είναι όπως ένα </a:t>
            </a:r>
            <a:r>
              <a:rPr lang="el-GR" dirty="0" err="1"/>
              <a:t>παζλ</a:t>
            </a:r>
            <a:endParaRPr lang="en-US" dirty="0"/>
          </a:p>
        </p:txBody>
      </p:sp>
      <p:pic>
        <p:nvPicPr>
          <p:cNvPr id="4098" name="Picture 2" descr="C:\Users\George\Desktop\Screenshot (9).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229746"/>
            <a:ext cx="4924721" cy="562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20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2800" dirty="0"/>
              <a:t>Το να γράψεις ένα βιβλίο είναι όπως σαν να παίζεις ένα ηλεκτρονικό παιχνίδι. Για να φτάσεις στο τέρμα πρέπει να ξεπεράσεις ορισμένα εμπόδια.</a:t>
            </a:r>
            <a:endParaRPr lang="en-US" sz="2800" dirty="0"/>
          </a:p>
        </p:txBody>
      </p:sp>
      <p:pic>
        <p:nvPicPr>
          <p:cNvPr id="1028" name="Picture 4" descr="Image result for παιχνιδια περιπετεια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6675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περιεχομένου 3"/>
          <p:cNvSpPr>
            <a:spLocks noGrp="1"/>
          </p:cNvSpPr>
          <p:nvPr>
            <p:ph idx="1"/>
          </p:nvPr>
        </p:nvSpPr>
        <p:spPr/>
        <p:txBody>
          <a:bodyPr/>
          <a:lstStyle/>
          <a:p>
            <a:endParaRPr lang="en-US" dirty="0"/>
          </a:p>
        </p:txBody>
      </p:sp>
    </p:spTree>
    <p:extLst>
      <p:ext uri="{BB962C8B-B14F-4D97-AF65-F5344CB8AC3E}">
        <p14:creationId xmlns:p14="http://schemas.microsoft.com/office/powerpoint/2010/main" val="2493783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752599"/>
          </a:xfrm>
        </p:spPr>
        <p:txBody>
          <a:bodyPr>
            <a:normAutofit/>
          </a:bodyPr>
          <a:lstStyle/>
          <a:p>
            <a:r>
              <a:rPr lang="el-GR" sz="3200" b="1" dirty="0"/>
              <a:t>Πώς ξεκίνησα να γράψω το συγκεκριμένο βιβλίο;</a:t>
            </a:r>
            <a:endParaRPr lang="en-US" sz="3200" b="1" dirty="0"/>
          </a:p>
        </p:txBody>
      </p:sp>
      <p:sp>
        <p:nvSpPr>
          <p:cNvPr id="3" name="Subtitle 2"/>
          <p:cNvSpPr>
            <a:spLocks noGrp="1"/>
          </p:cNvSpPr>
          <p:nvPr>
            <p:ph type="subTitle" idx="1"/>
          </p:nvPr>
        </p:nvSpPr>
        <p:spPr>
          <a:xfrm>
            <a:off x="1371600" y="3581400"/>
            <a:ext cx="6400800" cy="27432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14215"/>
            <a:ext cx="3138488" cy="4548533"/>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3984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Η αρχή ήταν μια φωτογραφία</a:t>
            </a:r>
            <a:endParaRPr lang="en-US" b="1"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382000" cy="4789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594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circle(in)">
                                      <p:cBhvr>
                                        <p:cTn id="1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Πού βρίσκεται;</a:t>
            </a:r>
            <a:endParaRPr lang="en-US" b="1"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19200"/>
            <a:ext cx="56388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63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1000" fill="hold"/>
                                        <p:tgtEl>
                                          <p:spTgt spid="3074"/>
                                        </p:tgtEl>
                                        <p:attrNameLst>
                                          <p:attrName>ppt_w</p:attrName>
                                        </p:attrNameLst>
                                      </p:cBhvr>
                                      <p:tavLst>
                                        <p:tav tm="0">
                                          <p:val>
                                            <p:fltVal val="0"/>
                                          </p:val>
                                        </p:tav>
                                        <p:tav tm="100000">
                                          <p:val>
                                            <p:strVal val="#ppt_w"/>
                                          </p:val>
                                        </p:tav>
                                      </p:tavLst>
                                    </p:anim>
                                    <p:anim calcmode="lin" valueType="num">
                                      <p:cBhvr>
                                        <p:cTn id="15" dur="1000" fill="hold"/>
                                        <p:tgtEl>
                                          <p:spTgt spid="3074"/>
                                        </p:tgtEl>
                                        <p:attrNameLst>
                                          <p:attrName>ppt_h</p:attrName>
                                        </p:attrNameLst>
                                      </p:cBhvr>
                                      <p:tavLst>
                                        <p:tav tm="0">
                                          <p:val>
                                            <p:fltVal val="0"/>
                                          </p:val>
                                        </p:tav>
                                        <p:tav tm="100000">
                                          <p:val>
                                            <p:strVal val="#ppt_h"/>
                                          </p:val>
                                        </p:tav>
                                      </p:tavLst>
                                    </p:anim>
                                    <p:anim calcmode="lin" valueType="num">
                                      <p:cBhvr>
                                        <p:cTn id="16" dur="1000" fill="hold"/>
                                        <p:tgtEl>
                                          <p:spTgt spid="3074"/>
                                        </p:tgtEl>
                                        <p:attrNameLst>
                                          <p:attrName>style.rotation</p:attrName>
                                        </p:attrNameLst>
                                      </p:cBhvr>
                                      <p:tavLst>
                                        <p:tav tm="0">
                                          <p:val>
                                            <p:fltVal val="90"/>
                                          </p:val>
                                        </p:tav>
                                        <p:tav tm="100000">
                                          <p:val>
                                            <p:fltVal val="0"/>
                                          </p:val>
                                        </p:tav>
                                      </p:tavLst>
                                    </p:anim>
                                    <p:animEffect transition="in" filter="fade">
                                      <p:cBhvr>
                                        <p:cTn id="1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Ξεκινώ να διαβάζω και …</a:t>
            </a:r>
            <a:endParaRPr lang="en-US" b="1"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62100"/>
            <a:ext cx="5102679"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884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circle(in)">
                                      <p:cBhvr>
                                        <p:cTn id="14"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Έμβλημα της Κύπρου</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899742" cy="3653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275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1244</TotalTime>
  <Words>287</Words>
  <Application>Microsoft Office PowerPoint</Application>
  <PresentationFormat>On-screen Show (4:3)</PresentationFormat>
  <Paragraphs>58</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Office Theme</vt:lpstr>
      <vt:lpstr>Μου αρέσει πολύ αυτή η εικόνα!!! Σας λέει κάτι για μένα;</vt:lpstr>
      <vt:lpstr>Όταν ήμουν παιδί</vt:lpstr>
      <vt:lpstr>Μια ιστορία είναι όπως ένα παζλ</vt:lpstr>
      <vt:lpstr>Το να γράψεις ένα βιβλίο είναι όπως σαν να παίζεις ένα ηλεκτρονικό παιχνίδι. Για να φτάσεις στο τέρμα πρέπει να ξεπεράσεις ορισμένα εμπόδια.</vt:lpstr>
      <vt:lpstr>Πώς ξεκίνησα να γράψω το συγκεκριμένο βιβλίο;</vt:lpstr>
      <vt:lpstr>Η αρχή ήταν μια φωτογραφία</vt:lpstr>
      <vt:lpstr>Πού βρίσκεται;</vt:lpstr>
      <vt:lpstr>Ξεκινώ να διαβάζω και …</vt:lpstr>
      <vt:lpstr>Έμβλημα της Κύπρου</vt:lpstr>
      <vt:lpstr>Αυτό είναι το Ντόντο! Εξαφανίστηκε το 1681…</vt:lpstr>
      <vt:lpstr>Το γεγονός αυτό μου προκάλεσε …</vt:lpstr>
      <vt:lpstr>Τι ερωτήματα σου γεννήθηκαν;</vt:lpstr>
      <vt:lpstr>Χαρακτήρες</vt:lpstr>
      <vt:lpstr>Οι κάτοικοι</vt:lpstr>
      <vt:lpstr>Το ξενοδοχείο μας</vt:lpstr>
      <vt:lpstr>Ο χώρος των ανασκαφών</vt:lpstr>
      <vt:lpstr>Η ιστορία</vt:lpstr>
      <vt:lpstr>Ήμουν ένα πουλί</vt:lpstr>
      <vt:lpstr>PowerPoint Presentation</vt:lpstr>
      <vt:lpstr>Το Νησί των Ροζ Περιστεριών</vt:lpstr>
      <vt:lpstr>Η Γη των Επτά Χρωμάτων</vt:lpstr>
      <vt:lpstr>Καταρράκτες Ταμαρίν</vt:lpstr>
      <vt:lpstr>Μαύρο ποτάμι</vt:lpstr>
      <vt:lpstr>Ξαφνικά…</vt:lpstr>
      <vt:lpstr>Τι περίεργα συνέβηκαν;</vt:lpstr>
      <vt:lpstr>Πολύτιμα και σπάνια</vt:lpstr>
      <vt:lpstr>Πολύτιμα και σπάνια</vt:lpstr>
      <vt:lpstr>Τέλος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Πώς ξεκίνησα να γράψω το βιβλίο</dc:title>
  <dc:creator>user</dc:creator>
  <cp:lastModifiedBy>Maria Pieri Stasinou</cp:lastModifiedBy>
  <cp:revision>98</cp:revision>
  <cp:lastPrinted>2023-11-18T08:08:42Z</cp:lastPrinted>
  <dcterms:created xsi:type="dcterms:W3CDTF">2016-02-07T08:36:54Z</dcterms:created>
  <dcterms:modified xsi:type="dcterms:W3CDTF">2024-01-13T08:27:09Z</dcterms:modified>
</cp:coreProperties>
</file>